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handoutMasterIdLst>
    <p:handoutMasterId r:id="rId18"/>
  </p:handoutMasterIdLst>
  <p:sldIdLst>
    <p:sldId id="286" r:id="rId2"/>
    <p:sldId id="274" r:id="rId3"/>
    <p:sldId id="280" r:id="rId4"/>
    <p:sldId id="282" r:id="rId5"/>
    <p:sldId id="283" r:id="rId6"/>
    <p:sldId id="313" r:id="rId7"/>
    <p:sldId id="308" r:id="rId8"/>
    <p:sldId id="390" r:id="rId9"/>
    <p:sldId id="329" r:id="rId10"/>
    <p:sldId id="295" r:id="rId11"/>
    <p:sldId id="402" r:id="rId12"/>
    <p:sldId id="409" r:id="rId13"/>
    <p:sldId id="410" r:id="rId14"/>
    <p:sldId id="393" r:id="rId15"/>
    <p:sldId id="395" r:id="rId16"/>
    <p:sldId id="396" r:id="rId1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94D1"/>
    <a:srgbClr val="DF1553"/>
    <a:srgbClr val="F0F9FB"/>
    <a:srgbClr val="0F5B44"/>
    <a:srgbClr val="007A55"/>
    <a:srgbClr val="4AB957"/>
    <a:srgbClr val="D4E6F0"/>
    <a:srgbClr val="FFA133"/>
    <a:srgbClr val="C9EACD"/>
    <a:srgbClr val="51A7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EC13F17-42C3-4964-A22F-F2598A5CC9A1}" v="7" dt="2024-05-14T03:36:34.7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28" autoAdjust="0"/>
    <p:restoredTop sz="94660"/>
  </p:normalViewPr>
  <p:slideViewPr>
    <p:cSldViewPr snapToGrid="0">
      <p:cViewPr varScale="1">
        <p:scale>
          <a:sx n="68" d="100"/>
          <a:sy n="68" d="100"/>
        </p:scale>
        <p:origin x="11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00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C04981D1-60A3-4C23-AA35-D239D474EB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F638AA6-182D-4EBB-AAED-331940661E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C765A-6DA2-4716-8320-FB22E9C2AA98}" type="datetimeFigureOut">
              <a:rPr lang="ko-KR" altLang="en-US" smtClean="0"/>
              <a:t>2024-05-14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107370F-2EC6-4B75-8BAB-0152F25A6A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D12A0E7-F63D-47C3-AE58-39292100E8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A4A1E6-33FE-408D-BF90-3863260F76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1061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9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2.png"/><Relationship Id="rId5" Type="http://schemas.openxmlformats.org/officeDocument/2006/relationships/image" Target="../media/image34.png"/><Relationship Id="rId4" Type="http://schemas.openxmlformats.org/officeDocument/2006/relationships/image" Target="../media/image1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5.png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1.w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1.w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1.w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6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1.w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9C737D6A-E501-92A6-EDD5-E02AADBB12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17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25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20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80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391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564554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7849D2B2-620F-533D-C0E1-9911185BA7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699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5D5A263E-5A22-6F86-C263-D6D22E1A705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085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6354C4A-5C90-D0AB-24F2-6C3776D5FF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7642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0DAD78BF-6C59-5B30-3A8C-0687CE7057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9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B8E67FA-AD38-26C7-943B-EB621DE8D4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1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986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8040E94D-3DA9-6378-6761-5C63E77000D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930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5" name="그림 4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B1381543-B744-4B46-15AC-E16DA0CF725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54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6" name="그림 5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E2C4ED-607C-9E5F-B0FE-DA925D6F4D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16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5" name="그림 4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1F2840C5-CCB9-1CB2-B307-C16885B038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45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8040E94D-3DA9-6378-6761-5C63E77000D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848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5" name="그림 4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B1381543-B744-4B46-15AC-E16DA0CF72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978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5" name="그림 4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1F2840C5-CCB9-1CB2-B307-C16885B038F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83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5" name="그림 4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1F2840C5-CCB9-1CB2-B307-C16885B038F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416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230203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610536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771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7710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3875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37690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06301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895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566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833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2832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2881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6038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23042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5039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33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206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091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240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04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749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07693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377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79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83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40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291735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85720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79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231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9" r:id="rId2"/>
    <p:sldLayoutId id="2147483673" r:id="rId3"/>
    <p:sldLayoutId id="2147483711" r:id="rId4"/>
    <p:sldLayoutId id="2147483693" r:id="rId5"/>
    <p:sldLayoutId id="2147483676" r:id="rId6"/>
    <p:sldLayoutId id="2147483691" r:id="rId7"/>
    <p:sldLayoutId id="2147483690" r:id="rId8"/>
    <p:sldLayoutId id="2147483660" r:id="rId9"/>
    <p:sldLayoutId id="2147483707" r:id="rId10"/>
    <p:sldLayoutId id="2147483708" r:id="rId11"/>
    <p:sldLayoutId id="2147483709" r:id="rId12"/>
    <p:sldLayoutId id="2147483710" r:id="rId13"/>
    <p:sldLayoutId id="2147483669" r:id="rId14"/>
    <p:sldLayoutId id="2147483670" r:id="rId15"/>
    <p:sldLayoutId id="2147483671" r:id="rId16"/>
    <p:sldLayoutId id="2147483712" r:id="rId17"/>
    <p:sldLayoutId id="2147483713" r:id="rId18"/>
    <p:sldLayoutId id="2147483672" r:id="rId19"/>
    <p:sldLayoutId id="2147483681" r:id="rId20"/>
    <p:sldLayoutId id="2147483682" r:id="rId21"/>
    <p:sldLayoutId id="2147483666" r:id="rId22"/>
    <p:sldLayoutId id="2147483683" r:id="rId23"/>
    <p:sldLayoutId id="2147483714" r:id="rId24"/>
    <p:sldLayoutId id="2147483715" r:id="rId25"/>
    <p:sldLayoutId id="2147483717" r:id="rId26"/>
    <p:sldLayoutId id="2147483718" r:id="rId27"/>
    <p:sldLayoutId id="2147483667" r:id="rId28"/>
    <p:sldLayoutId id="2147483698" r:id="rId29"/>
    <p:sldLayoutId id="2147483700" r:id="rId30"/>
    <p:sldLayoutId id="2147483701" r:id="rId31"/>
    <p:sldLayoutId id="2147483702" r:id="rId32"/>
    <p:sldLayoutId id="2147483703" r:id="rId33"/>
    <p:sldLayoutId id="2147483704" r:id="rId34"/>
    <p:sldLayoutId id="2147483677" r:id="rId35"/>
    <p:sldLayoutId id="2147483699" r:id="rId36"/>
    <p:sldLayoutId id="2147483650" r:id="rId37"/>
    <p:sldLayoutId id="2147483692" r:id="rId38"/>
    <p:sldLayoutId id="2147483685" r:id="rId39"/>
    <p:sldLayoutId id="2147483686" r:id="rId40"/>
    <p:sldLayoutId id="2147483687" r:id="rId41"/>
    <p:sldLayoutId id="2147483719" r:id="rId42"/>
    <p:sldLayoutId id="2147483720" r:id="rId43"/>
    <p:sldLayoutId id="2147483688" r:id="rId44"/>
    <p:sldLayoutId id="2147483706" r:id="rId45"/>
    <p:sldLayoutId id="2147483705" r:id="rId46"/>
    <p:sldLayoutId id="2147483684" r:id="rId4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8.png"/><Relationship Id="rId4" Type="http://schemas.openxmlformats.org/officeDocument/2006/relationships/hyperlink" Target="&#52488;&#46321;_&#44284;&#54617;%204-2_1&#45800;&#50896;-2&#52264;&#49884;_&#44060;&#45392;%20&#50689;&#49345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69.png"/><Relationship Id="rId4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id="{938FF4D8-DD2D-71C8-BFE2-2DB1BAC5C4B4}"/>
              </a:ext>
            </a:extLst>
          </p:cNvPr>
          <p:cNvGrpSpPr/>
          <p:nvPr/>
        </p:nvGrpSpPr>
        <p:grpSpPr>
          <a:xfrm>
            <a:off x="1329101" y="1611442"/>
            <a:ext cx="9533798" cy="2980446"/>
            <a:chOff x="1945851" y="1755818"/>
            <a:chExt cx="9533798" cy="2980446"/>
          </a:xfrm>
        </p:grpSpPr>
        <p:pic>
          <p:nvPicPr>
            <p:cNvPr id="10" name="그림 9" descr="클립아트, 일러스트레이션, 만화 영화, 애니메이션이(가) 표시된 사진&#10;&#10;자동 생성된 설명">
              <a:extLst>
                <a:ext uri="{FF2B5EF4-FFF2-40B4-BE49-F238E27FC236}">
                  <a16:creationId xmlns:a16="http://schemas.microsoft.com/office/drawing/2014/main" id="{D5985D76-7359-BCDE-FB65-5DCD5E4C6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5851" y="1755818"/>
              <a:ext cx="2765642" cy="2979248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E9E5B07-6234-4C68-AA46-075AD143E50F}"/>
                </a:ext>
              </a:extLst>
            </p:cNvPr>
            <p:cNvSpPr txBox="1"/>
            <p:nvPr/>
          </p:nvSpPr>
          <p:spPr>
            <a:xfrm>
              <a:off x="4728680" y="2797272"/>
              <a:ext cx="675096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b="1" spc="-150" dirty="0">
                  <a:latin typeface="+mn-ea"/>
                </a:rPr>
                <a:t>달의 모양과 표면을</a:t>
              </a:r>
              <a:endParaRPr lang="en-US" altLang="ko-KR" sz="6000" b="1" spc="-150" dirty="0">
                <a:latin typeface="+mn-ea"/>
              </a:endParaRPr>
            </a:p>
            <a:p>
              <a:r>
                <a:rPr lang="ko-KR" altLang="en-US" sz="6000" b="1" spc="-150" dirty="0">
                  <a:latin typeface="+mn-ea"/>
                </a:rPr>
                <a:t>관찰해 볼까요</a:t>
              </a:r>
              <a:r>
                <a:rPr lang="en-US" altLang="ko-KR" sz="6000" b="1" spc="-150" dirty="0">
                  <a:latin typeface="+mn-ea"/>
                </a:rPr>
                <a:t>?</a:t>
              </a:r>
              <a:endParaRPr lang="ko-KR" altLang="en-US" sz="6000" b="1" spc="-150" dirty="0">
                <a:latin typeface="+mn-ea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FD0D56E-A778-48EF-BBD0-940430BA5B42}"/>
                </a:ext>
              </a:extLst>
            </p:cNvPr>
            <p:cNvSpPr txBox="1"/>
            <p:nvPr/>
          </p:nvSpPr>
          <p:spPr>
            <a:xfrm>
              <a:off x="2851742" y="2783843"/>
              <a:ext cx="14020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6400" b="1" spc="-15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ko-KR" altLang="en-US" sz="64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26CBB6F2-A9B6-C80F-7C44-1B0F226EBAE3}"/>
              </a:ext>
            </a:extLst>
          </p:cNvPr>
          <p:cNvGrpSpPr/>
          <p:nvPr/>
        </p:nvGrpSpPr>
        <p:grpSpPr>
          <a:xfrm>
            <a:off x="7124233" y="5969635"/>
            <a:ext cx="2348018" cy="400110"/>
            <a:chOff x="6325136" y="5928032"/>
            <a:chExt cx="2348018" cy="40011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9A963F8-F6F1-12CF-4A39-C44CE215AE4B}"/>
                </a:ext>
              </a:extLst>
            </p:cNvPr>
            <p:cNvSpPr txBox="1"/>
            <p:nvPr/>
          </p:nvSpPr>
          <p:spPr>
            <a:xfrm>
              <a:off x="7076242" y="5928032"/>
              <a:ext cx="15969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16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17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F4CDB82-8A02-8F6F-D65E-1A0A3519F273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570E5EC6-73CB-B3B9-ADE7-585415828673}"/>
              </a:ext>
            </a:extLst>
          </p:cNvPr>
          <p:cNvGrpSpPr/>
          <p:nvPr/>
        </p:nvGrpSpPr>
        <p:grpSpPr>
          <a:xfrm>
            <a:off x="9599947" y="5960110"/>
            <a:ext cx="1936573" cy="400110"/>
            <a:chOff x="8781800" y="5686732"/>
            <a:chExt cx="1936573" cy="4001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AB023FA-9B1A-873C-981E-008CECAC93C5}"/>
                </a:ext>
              </a:extLst>
            </p:cNvPr>
            <p:cNvSpPr txBox="1"/>
            <p:nvPr/>
          </p:nvSpPr>
          <p:spPr>
            <a:xfrm>
              <a:off x="10084866" y="5686732"/>
              <a:ext cx="6335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8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003207B-9961-1B0C-15A9-2F905D60A690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7313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3BBC6F-56BC-45CB-9BFB-B631EE7E5270}"/>
              </a:ext>
            </a:extLst>
          </p:cNvPr>
          <p:cNvSpPr txBox="1"/>
          <p:nvPr/>
        </p:nvSpPr>
        <p:spPr>
          <a:xfrm>
            <a:off x="1027515" y="2216344"/>
            <a:ext cx="1085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ko-KR" altLang="en-US" sz="3200" b="1" spc="-150" dirty="0">
                <a:latin typeface="+mn-ea"/>
              </a:rPr>
              <a:t>달 표면에는 밝게 보이는 곳과 어둡게 보이는 곳이 있습니다</a:t>
            </a:r>
            <a:r>
              <a:rPr lang="en-US" altLang="ko-KR" sz="3200" b="1" spc="-150" dirty="0">
                <a:latin typeface="+mn-ea"/>
              </a:rPr>
              <a:t>.</a:t>
            </a:r>
            <a:endParaRPr lang="ko-KR" altLang="en-US" sz="3200" b="1" spc="-15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7016C5-C268-4429-8431-1588800D3E9D}"/>
              </a:ext>
            </a:extLst>
          </p:cNvPr>
          <p:cNvSpPr txBox="1"/>
          <p:nvPr/>
        </p:nvSpPr>
        <p:spPr>
          <a:xfrm>
            <a:off x="1027515" y="1361111"/>
            <a:ext cx="1085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ko-KR" altLang="en-US" sz="3200" b="1" dirty="0">
                <a:latin typeface="+mn-ea"/>
              </a:rPr>
              <a:t>달은              모양입니다</a:t>
            </a:r>
            <a:r>
              <a:rPr lang="en-US" altLang="ko-KR" sz="3200" b="1" dirty="0">
                <a:latin typeface="+mn-ea"/>
              </a:rPr>
              <a:t>.</a:t>
            </a:r>
            <a:endParaRPr lang="ko-KR" altLang="en-US" sz="3200" b="1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FFB793-576D-4C61-AC14-C29767EE400B}"/>
              </a:ext>
            </a:extLst>
          </p:cNvPr>
          <p:cNvSpPr txBox="1"/>
          <p:nvPr/>
        </p:nvSpPr>
        <p:spPr>
          <a:xfrm>
            <a:off x="1560914" y="2885792"/>
            <a:ext cx="10326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ko-KR" altLang="en-US" sz="3200" b="1" spc="-150" dirty="0">
                <a:latin typeface="+mn-ea"/>
              </a:rPr>
              <a:t>달 표면에서 어둡게 보이는 곳을                  라고 합니다</a:t>
            </a:r>
            <a:r>
              <a:rPr lang="en-US" altLang="ko-KR" sz="3200" b="1" spc="-150" dirty="0">
                <a:latin typeface="+mn-ea"/>
              </a:rPr>
              <a:t>.</a:t>
            </a:r>
            <a:endParaRPr lang="ko-KR" altLang="en-US" sz="3200" b="1" spc="-150" dirty="0">
              <a:latin typeface="+mn-ea"/>
            </a:endParaRPr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C09DB6BF-1C27-4CC8-B5EE-E867AF81C88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1607297"/>
            <a:ext cx="152389" cy="152389"/>
          </a:xfrm>
          <a:prstGeom prst="rect">
            <a:avLst/>
          </a:prstGeom>
        </p:spPr>
      </p:pic>
      <p:pic>
        <p:nvPicPr>
          <p:cNvPr id="7" name="object 4">
            <a:extLst>
              <a:ext uri="{FF2B5EF4-FFF2-40B4-BE49-F238E27FC236}">
                <a16:creationId xmlns:a16="http://schemas.microsoft.com/office/drawing/2014/main" id="{6B0703E2-369C-4261-8A64-49EAF30F45C9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2457546"/>
            <a:ext cx="152389" cy="152389"/>
          </a:xfrm>
          <a:prstGeom prst="rect">
            <a:avLst/>
          </a:prstGeom>
        </p:spPr>
      </p:pic>
      <p:sp>
        <p:nvSpPr>
          <p:cNvPr id="8" name="object 6">
            <a:extLst>
              <a:ext uri="{FF2B5EF4-FFF2-40B4-BE49-F238E27FC236}">
                <a16:creationId xmlns:a16="http://schemas.microsoft.com/office/drawing/2014/main" id="{AAF7F274-A81A-43A8-82BD-87322A96D67B}"/>
              </a:ext>
            </a:extLst>
          </p:cNvPr>
          <p:cNvSpPr/>
          <p:nvPr/>
        </p:nvSpPr>
        <p:spPr>
          <a:xfrm>
            <a:off x="1129966" y="3069478"/>
            <a:ext cx="382369" cy="239895"/>
          </a:xfrm>
          <a:custGeom>
            <a:avLst/>
            <a:gdLst/>
            <a:ahLst/>
            <a:cxnLst/>
            <a:rect l="l" t="t" r="r" b="b"/>
            <a:pathLst>
              <a:path w="630555" h="395604">
                <a:moveTo>
                  <a:pt x="434387" y="0"/>
                </a:moveTo>
                <a:lnTo>
                  <a:pt x="410746" y="4600"/>
                </a:lnTo>
                <a:lnTo>
                  <a:pt x="389963" y="18401"/>
                </a:lnTo>
                <a:lnTo>
                  <a:pt x="376162" y="39184"/>
                </a:lnTo>
                <a:lnTo>
                  <a:pt x="371562" y="62825"/>
                </a:lnTo>
                <a:lnTo>
                  <a:pt x="376162" y="86466"/>
                </a:lnTo>
                <a:lnTo>
                  <a:pt x="389963" y="107249"/>
                </a:lnTo>
                <a:lnTo>
                  <a:pt x="418835" y="136121"/>
                </a:lnTo>
                <a:lnTo>
                  <a:pt x="62825" y="136121"/>
                </a:lnTo>
                <a:lnTo>
                  <a:pt x="38370" y="141058"/>
                </a:lnTo>
                <a:lnTo>
                  <a:pt x="18401" y="154522"/>
                </a:lnTo>
                <a:lnTo>
                  <a:pt x="4937" y="174492"/>
                </a:lnTo>
                <a:lnTo>
                  <a:pt x="0" y="198946"/>
                </a:lnTo>
                <a:lnTo>
                  <a:pt x="4937" y="223401"/>
                </a:lnTo>
                <a:lnTo>
                  <a:pt x="18401" y="243371"/>
                </a:lnTo>
                <a:lnTo>
                  <a:pt x="38370" y="256835"/>
                </a:lnTo>
                <a:lnTo>
                  <a:pt x="62825" y="261772"/>
                </a:lnTo>
                <a:lnTo>
                  <a:pt x="415992" y="261772"/>
                </a:lnTo>
                <a:lnTo>
                  <a:pt x="389963" y="287801"/>
                </a:lnTo>
                <a:lnTo>
                  <a:pt x="376162" y="308584"/>
                </a:lnTo>
                <a:lnTo>
                  <a:pt x="371562" y="332225"/>
                </a:lnTo>
                <a:lnTo>
                  <a:pt x="376162" y="355866"/>
                </a:lnTo>
                <a:lnTo>
                  <a:pt x="389963" y="376649"/>
                </a:lnTo>
                <a:lnTo>
                  <a:pt x="410746" y="390450"/>
                </a:lnTo>
                <a:lnTo>
                  <a:pt x="434387" y="395050"/>
                </a:lnTo>
                <a:lnTo>
                  <a:pt x="458028" y="390450"/>
                </a:lnTo>
                <a:lnTo>
                  <a:pt x="612084" y="243377"/>
                </a:lnTo>
                <a:lnTo>
                  <a:pt x="630469" y="197525"/>
                </a:lnTo>
                <a:lnTo>
                  <a:pt x="629530" y="185154"/>
                </a:lnTo>
                <a:lnTo>
                  <a:pt x="478811" y="18401"/>
                </a:lnTo>
                <a:lnTo>
                  <a:pt x="458028" y="4600"/>
                </a:lnTo>
                <a:lnTo>
                  <a:pt x="434387" y="0"/>
                </a:lnTo>
                <a:close/>
              </a:path>
            </a:pathLst>
          </a:custGeom>
          <a:solidFill>
            <a:srgbClr val="B349D1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D9069FD-4774-49DD-809F-3055B564E925}"/>
              </a:ext>
            </a:extLst>
          </p:cNvPr>
          <p:cNvSpPr txBox="1"/>
          <p:nvPr/>
        </p:nvSpPr>
        <p:spPr>
          <a:xfrm>
            <a:off x="2058924" y="432811"/>
            <a:ext cx="539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latin typeface="+mn-ea"/>
              </a:rPr>
              <a:t>달의 모양과 표면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B17D880B-69F6-8EA3-FE18-B5C57CE788CA}"/>
              </a:ext>
            </a:extLst>
          </p:cNvPr>
          <p:cNvSpPr/>
          <p:nvPr/>
        </p:nvSpPr>
        <p:spPr>
          <a:xfrm>
            <a:off x="2106098" y="1361980"/>
            <a:ext cx="1665378" cy="565505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ㄷㄱ ㄱ</a:t>
            </a:r>
            <a:endParaRPr lang="ko-KR" altLang="en-US" sz="3200" dirty="0"/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8F938B34-D10E-EC37-6DC2-4675174F840A}"/>
              </a:ext>
            </a:extLst>
          </p:cNvPr>
          <p:cNvSpPr/>
          <p:nvPr/>
        </p:nvSpPr>
        <p:spPr>
          <a:xfrm>
            <a:off x="7324526" y="2855958"/>
            <a:ext cx="2027581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ㄷㅇ ㅂㄷ</a:t>
            </a:r>
            <a:endParaRPr lang="ko-KR" altLang="en-US" sz="3200" dirty="0"/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2DA6323E-B6E4-DEF1-B16A-D11AF98C89AB}"/>
              </a:ext>
            </a:extLst>
          </p:cNvPr>
          <p:cNvSpPr/>
          <p:nvPr/>
        </p:nvSpPr>
        <p:spPr>
          <a:xfrm>
            <a:off x="2106098" y="1361980"/>
            <a:ext cx="1665378" cy="565505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둥근 공</a:t>
            </a:r>
            <a:endParaRPr lang="ko-KR" altLang="en-US" sz="3200" dirty="0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6BB06BBC-1DA2-9419-A3CF-97D55909C2FE}"/>
              </a:ext>
            </a:extLst>
          </p:cNvPr>
          <p:cNvSpPr/>
          <p:nvPr/>
        </p:nvSpPr>
        <p:spPr>
          <a:xfrm>
            <a:off x="7324526" y="2855958"/>
            <a:ext cx="2027580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달의 바다</a:t>
            </a:r>
          </a:p>
        </p:txBody>
      </p:sp>
      <p:pic>
        <p:nvPicPr>
          <p:cNvPr id="10" name="그림 9">
            <a:hlinkClick r:id="rId4" action="ppaction://hlinkfile"/>
            <a:extLst>
              <a:ext uri="{FF2B5EF4-FFF2-40B4-BE49-F238E27FC236}">
                <a16:creationId xmlns:a16="http://schemas.microsoft.com/office/drawing/2014/main" id="{63614E5C-BD47-45E5-8642-6324746CA5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5904" y="301319"/>
            <a:ext cx="898929" cy="7464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E5D482-65F2-D0C3-C775-369E2962268E}"/>
              </a:ext>
            </a:extLst>
          </p:cNvPr>
          <p:cNvSpPr txBox="1"/>
          <p:nvPr/>
        </p:nvSpPr>
        <p:spPr>
          <a:xfrm>
            <a:off x="1027515" y="3750962"/>
            <a:ext cx="10859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ko-KR" altLang="en-US" sz="3200" b="1" spc="-150" dirty="0">
                <a:latin typeface="+mn-ea"/>
              </a:rPr>
              <a:t>달은 표면이 울퉁불퉁하며 움푹 파인 곳도 있습니다</a:t>
            </a:r>
            <a:r>
              <a:rPr lang="en-US" altLang="ko-KR" sz="3200" b="1" spc="-150" dirty="0">
                <a:latin typeface="+mn-ea"/>
              </a:rPr>
              <a:t>.</a:t>
            </a:r>
            <a:endParaRPr lang="ko-KR" altLang="en-US" sz="3200" b="1" spc="-150" dirty="0">
              <a:latin typeface="+mn-e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849CB9-5270-0C08-937B-474514594625}"/>
              </a:ext>
            </a:extLst>
          </p:cNvPr>
          <p:cNvSpPr txBox="1"/>
          <p:nvPr/>
        </p:nvSpPr>
        <p:spPr>
          <a:xfrm>
            <a:off x="1560914" y="4420410"/>
            <a:ext cx="103262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400"/>
              </a:spcAft>
            </a:pPr>
            <a:r>
              <a:rPr lang="ko-KR" altLang="en-US" sz="3200" b="1" spc="-150" dirty="0">
                <a:latin typeface="+mn-ea"/>
              </a:rPr>
              <a:t>달 표면의 움푹 파인 곳을                      라고 합니다</a:t>
            </a:r>
            <a:r>
              <a:rPr lang="en-US" altLang="ko-KR" sz="3200" b="1" spc="-150" dirty="0">
                <a:latin typeface="+mn-ea"/>
              </a:rPr>
              <a:t>.</a:t>
            </a:r>
            <a:endParaRPr lang="ko-KR" altLang="en-US" sz="3200" b="1" spc="-150" dirty="0">
              <a:latin typeface="+mn-ea"/>
            </a:endParaRPr>
          </a:p>
        </p:txBody>
      </p:sp>
      <p:pic>
        <p:nvPicPr>
          <p:cNvPr id="19" name="object 4">
            <a:extLst>
              <a:ext uri="{FF2B5EF4-FFF2-40B4-BE49-F238E27FC236}">
                <a16:creationId xmlns:a16="http://schemas.microsoft.com/office/drawing/2014/main" id="{24BA87EC-63EA-60D0-1DF1-481BD9A7D8ED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3992164"/>
            <a:ext cx="152389" cy="152389"/>
          </a:xfrm>
          <a:prstGeom prst="rect">
            <a:avLst/>
          </a:prstGeom>
        </p:spPr>
      </p:pic>
      <p:sp>
        <p:nvSpPr>
          <p:cNvPr id="20" name="object 6">
            <a:extLst>
              <a:ext uri="{FF2B5EF4-FFF2-40B4-BE49-F238E27FC236}">
                <a16:creationId xmlns:a16="http://schemas.microsoft.com/office/drawing/2014/main" id="{5814B2E6-5A77-4A72-5E02-479DA03227F4}"/>
              </a:ext>
            </a:extLst>
          </p:cNvPr>
          <p:cNvSpPr/>
          <p:nvPr/>
        </p:nvSpPr>
        <p:spPr>
          <a:xfrm>
            <a:off x="1129966" y="4604096"/>
            <a:ext cx="382369" cy="239895"/>
          </a:xfrm>
          <a:custGeom>
            <a:avLst/>
            <a:gdLst/>
            <a:ahLst/>
            <a:cxnLst/>
            <a:rect l="l" t="t" r="r" b="b"/>
            <a:pathLst>
              <a:path w="630555" h="395604">
                <a:moveTo>
                  <a:pt x="434387" y="0"/>
                </a:moveTo>
                <a:lnTo>
                  <a:pt x="410746" y="4600"/>
                </a:lnTo>
                <a:lnTo>
                  <a:pt x="389963" y="18401"/>
                </a:lnTo>
                <a:lnTo>
                  <a:pt x="376162" y="39184"/>
                </a:lnTo>
                <a:lnTo>
                  <a:pt x="371562" y="62825"/>
                </a:lnTo>
                <a:lnTo>
                  <a:pt x="376162" y="86466"/>
                </a:lnTo>
                <a:lnTo>
                  <a:pt x="389963" y="107249"/>
                </a:lnTo>
                <a:lnTo>
                  <a:pt x="418835" y="136121"/>
                </a:lnTo>
                <a:lnTo>
                  <a:pt x="62825" y="136121"/>
                </a:lnTo>
                <a:lnTo>
                  <a:pt x="38370" y="141058"/>
                </a:lnTo>
                <a:lnTo>
                  <a:pt x="18401" y="154522"/>
                </a:lnTo>
                <a:lnTo>
                  <a:pt x="4937" y="174492"/>
                </a:lnTo>
                <a:lnTo>
                  <a:pt x="0" y="198946"/>
                </a:lnTo>
                <a:lnTo>
                  <a:pt x="4937" y="223401"/>
                </a:lnTo>
                <a:lnTo>
                  <a:pt x="18401" y="243371"/>
                </a:lnTo>
                <a:lnTo>
                  <a:pt x="38370" y="256835"/>
                </a:lnTo>
                <a:lnTo>
                  <a:pt x="62825" y="261772"/>
                </a:lnTo>
                <a:lnTo>
                  <a:pt x="415992" y="261772"/>
                </a:lnTo>
                <a:lnTo>
                  <a:pt x="389963" y="287801"/>
                </a:lnTo>
                <a:lnTo>
                  <a:pt x="376162" y="308584"/>
                </a:lnTo>
                <a:lnTo>
                  <a:pt x="371562" y="332225"/>
                </a:lnTo>
                <a:lnTo>
                  <a:pt x="376162" y="355866"/>
                </a:lnTo>
                <a:lnTo>
                  <a:pt x="389963" y="376649"/>
                </a:lnTo>
                <a:lnTo>
                  <a:pt x="410746" y="390450"/>
                </a:lnTo>
                <a:lnTo>
                  <a:pt x="434387" y="395050"/>
                </a:lnTo>
                <a:lnTo>
                  <a:pt x="458028" y="390450"/>
                </a:lnTo>
                <a:lnTo>
                  <a:pt x="612084" y="243377"/>
                </a:lnTo>
                <a:lnTo>
                  <a:pt x="630469" y="197525"/>
                </a:lnTo>
                <a:lnTo>
                  <a:pt x="629530" y="185154"/>
                </a:lnTo>
                <a:lnTo>
                  <a:pt x="478811" y="18401"/>
                </a:lnTo>
                <a:lnTo>
                  <a:pt x="458028" y="4600"/>
                </a:lnTo>
                <a:lnTo>
                  <a:pt x="434387" y="0"/>
                </a:lnTo>
                <a:close/>
              </a:path>
            </a:pathLst>
          </a:custGeom>
          <a:solidFill>
            <a:srgbClr val="B349D1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DC6B4312-3B8A-19ED-CF94-F3D0430599FC}"/>
              </a:ext>
            </a:extLst>
          </p:cNvPr>
          <p:cNvSpPr/>
          <p:nvPr/>
        </p:nvSpPr>
        <p:spPr>
          <a:xfrm>
            <a:off x="6233820" y="4380970"/>
            <a:ext cx="2449855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ㅊㄷ ㄱㄷㅇ</a:t>
            </a:r>
            <a:endParaRPr lang="ko-KR" altLang="en-US" sz="3200" dirty="0"/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4EE29FAD-C15F-E99A-9DD4-4822FF78491C}"/>
              </a:ext>
            </a:extLst>
          </p:cNvPr>
          <p:cNvSpPr/>
          <p:nvPr/>
        </p:nvSpPr>
        <p:spPr>
          <a:xfrm>
            <a:off x="6233820" y="4380969"/>
            <a:ext cx="2449856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dirty="0">
                <a:solidFill>
                  <a:srgbClr val="DF1553"/>
                </a:solidFill>
              </a:rPr>
              <a:t>충돌 구덩이</a:t>
            </a:r>
          </a:p>
        </p:txBody>
      </p:sp>
    </p:spTree>
    <p:extLst>
      <p:ext uri="{BB962C8B-B14F-4D97-AF65-F5344CB8AC3E}">
        <p14:creationId xmlns:p14="http://schemas.microsoft.com/office/powerpoint/2010/main" val="208394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92" y="349212"/>
            <a:ext cx="11226012" cy="619716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5"/>
          <p:cNvSpPr/>
          <p:nvPr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D21D774-30C8-FEC7-AEBB-8357C2ED8A3A}"/>
              </a:ext>
            </a:extLst>
          </p:cNvPr>
          <p:cNvGrpSpPr/>
          <p:nvPr/>
        </p:nvGrpSpPr>
        <p:grpSpPr>
          <a:xfrm>
            <a:off x="4484112" y="628910"/>
            <a:ext cx="3223776" cy="562359"/>
            <a:chOff x="5554681" y="904678"/>
            <a:chExt cx="1633857" cy="562359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ACF6F2AC-6B39-0D9B-0259-371B06F92104}"/>
                </a:ext>
              </a:extLst>
            </p:cNvPr>
            <p:cNvSpPr/>
            <p:nvPr/>
          </p:nvSpPr>
          <p:spPr>
            <a:xfrm>
              <a:off x="5554681" y="904678"/>
              <a:ext cx="1633857" cy="562359"/>
            </a:xfrm>
            <a:prstGeom prst="roundRect">
              <a:avLst>
                <a:gd name="adj" fmla="val 50000"/>
              </a:avLst>
            </a:prstGeom>
            <a:solidFill>
              <a:srgbClr val="4694D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27BA69B-522E-971B-0C09-F89C016E6205}"/>
                </a:ext>
              </a:extLst>
            </p:cNvPr>
            <p:cNvSpPr txBox="1"/>
            <p:nvPr/>
          </p:nvSpPr>
          <p:spPr>
            <a:xfrm>
              <a:off x="5589588" y="929303"/>
              <a:ext cx="15663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b="1" spc="10" dirty="0">
                  <a:solidFill>
                    <a:schemeClr val="bg1"/>
                  </a:solidFill>
                  <a:latin typeface="+mn-ea"/>
                </a:rPr>
                <a:t>달의 모양과 표면</a:t>
              </a:r>
              <a:endParaRPr lang="en-US" altLang="ko-KR" sz="2800" b="1" spc="1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6" name="그림 15" descr="자연, 천체, 천문학 이벤트, 하늘이(가) 표시된 사진&#10;&#10;자동 생성된 설명">
            <a:extLst>
              <a:ext uri="{FF2B5EF4-FFF2-40B4-BE49-F238E27FC236}">
                <a16:creationId xmlns:a16="http://schemas.microsoft.com/office/drawing/2014/main" id="{D24F999C-AE6D-6DB6-EAD1-2DB682978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857" y="1424435"/>
            <a:ext cx="7608286" cy="467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23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92" y="349212"/>
            <a:ext cx="11226012" cy="619716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5"/>
          <p:cNvSpPr/>
          <p:nvPr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5FE0CBB-B4B8-3974-DB43-7557244417E2}"/>
              </a:ext>
            </a:extLst>
          </p:cNvPr>
          <p:cNvGrpSpPr/>
          <p:nvPr/>
        </p:nvGrpSpPr>
        <p:grpSpPr>
          <a:xfrm>
            <a:off x="4965940" y="5631422"/>
            <a:ext cx="2260120" cy="523220"/>
            <a:chOff x="6387543" y="5634742"/>
            <a:chExt cx="2500705" cy="5232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99D59E6-0F05-35F5-D59C-7299D8D23E1F}"/>
                </a:ext>
              </a:extLst>
            </p:cNvPr>
            <p:cNvSpPr txBox="1"/>
            <p:nvPr/>
          </p:nvSpPr>
          <p:spPr>
            <a:xfrm>
              <a:off x="6387543" y="5634742"/>
              <a:ext cx="2500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b="1" spc="10" dirty="0">
                  <a:latin typeface="+mn-ea"/>
                </a:rPr>
                <a:t>달의 바다</a:t>
              </a:r>
            </a:p>
          </p:txBody>
        </p:sp>
        <p:sp>
          <p:nvSpPr>
            <p:cNvPr id="8" name="object 15">
              <a:extLst>
                <a:ext uri="{FF2B5EF4-FFF2-40B4-BE49-F238E27FC236}">
                  <a16:creationId xmlns:a16="http://schemas.microsoft.com/office/drawing/2014/main" id="{5A5121A7-43F2-516C-AEC7-AEEFC91EE0BB}"/>
                </a:ext>
              </a:extLst>
            </p:cNvPr>
            <p:cNvSpPr/>
            <p:nvPr/>
          </p:nvSpPr>
          <p:spPr>
            <a:xfrm>
              <a:off x="6393197" y="5795690"/>
              <a:ext cx="295204" cy="251113"/>
            </a:xfrm>
            <a:custGeom>
              <a:avLst/>
              <a:gdLst/>
              <a:ahLst/>
              <a:cxnLst/>
              <a:rect l="l" t="t" r="r" b="b"/>
              <a:pathLst>
                <a:path w="344804" h="298450">
                  <a:moveTo>
                    <a:pt x="172293" y="0"/>
                  </a:moveTo>
                  <a:lnTo>
                    <a:pt x="0" y="298420"/>
                  </a:lnTo>
                  <a:lnTo>
                    <a:pt x="344586" y="298420"/>
                  </a:lnTo>
                  <a:lnTo>
                    <a:pt x="172293" y="0"/>
                  </a:lnTo>
                  <a:close/>
                </a:path>
              </a:pathLst>
            </a:custGeom>
            <a:solidFill>
              <a:srgbClr val="1CBDC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64D3332E-72DA-2B18-0D93-F3446CD4B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376" y="703358"/>
            <a:ext cx="7689247" cy="481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99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392" y="349212"/>
            <a:ext cx="11226012" cy="619716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5"/>
          <p:cNvSpPr/>
          <p:nvPr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5FE0CBB-B4B8-3974-DB43-7557244417E2}"/>
              </a:ext>
            </a:extLst>
          </p:cNvPr>
          <p:cNvGrpSpPr/>
          <p:nvPr/>
        </p:nvGrpSpPr>
        <p:grpSpPr>
          <a:xfrm>
            <a:off x="4874153" y="5631422"/>
            <a:ext cx="2443694" cy="523220"/>
            <a:chOff x="6393197" y="5634742"/>
            <a:chExt cx="2703820" cy="5232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99D59E6-0F05-35F5-D59C-7299D8D23E1F}"/>
                </a:ext>
              </a:extLst>
            </p:cNvPr>
            <p:cNvSpPr txBox="1"/>
            <p:nvPr/>
          </p:nvSpPr>
          <p:spPr>
            <a:xfrm>
              <a:off x="6596312" y="5634742"/>
              <a:ext cx="2500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800" b="1" spc="10" dirty="0">
                  <a:latin typeface="+mn-ea"/>
                </a:rPr>
                <a:t>충돌 구덩이</a:t>
              </a:r>
            </a:p>
          </p:txBody>
        </p:sp>
        <p:sp>
          <p:nvSpPr>
            <p:cNvPr id="8" name="object 15">
              <a:extLst>
                <a:ext uri="{FF2B5EF4-FFF2-40B4-BE49-F238E27FC236}">
                  <a16:creationId xmlns:a16="http://schemas.microsoft.com/office/drawing/2014/main" id="{5A5121A7-43F2-516C-AEC7-AEEFC91EE0BB}"/>
                </a:ext>
              </a:extLst>
            </p:cNvPr>
            <p:cNvSpPr/>
            <p:nvPr/>
          </p:nvSpPr>
          <p:spPr>
            <a:xfrm>
              <a:off x="6393197" y="5795690"/>
              <a:ext cx="295204" cy="251113"/>
            </a:xfrm>
            <a:custGeom>
              <a:avLst/>
              <a:gdLst/>
              <a:ahLst/>
              <a:cxnLst/>
              <a:rect l="l" t="t" r="r" b="b"/>
              <a:pathLst>
                <a:path w="344804" h="298450">
                  <a:moveTo>
                    <a:pt x="172293" y="0"/>
                  </a:moveTo>
                  <a:lnTo>
                    <a:pt x="0" y="298420"/>
                  </a:lnTo>
                  <a:lnTo>
                    <a:pt x="344586" y="298420"/>
                  </a:lnTo>
                  <a:lnTo>
                    <a:pt x="172293" y="0"/>
                  </a:lnTo>
                  <a:close/>
                </a:path>
              </a:pathLst>
            </a:custGeom>
            <a:solidFill>
              <a:srgbClr val="1CBDC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E516C0C7-67FF-6F38-78FA-DE4D0451B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1376" y="703358"/>
            <a:ext cx="7716760" cy="481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977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90D2D8-9DB2-EFA0-6E78-E662EF5D9D9D}"/>
              </a:ext>
            </a:extLst>
          </p:cNvPr>
          <p:cNvSpPr txBox="1"/>
          <p:nvPr/>
        </p:nvSpPr>
        <p:spPr>
          <a:xfrm>
            <a:off x="1047287" y="994506"/>
            <a:ext cx="10233424" cy="1388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000" b="1" spc="-150" dirty="0">
                <a:latin typeface="+mn-ea"/>
              </a:rPr>
              <a:t>달은   둥근 공  모양입니다</a:t>
            </a:r>
            <a:r>
              <a:rPr lang="en-US" altLang="ko-KR" sz="3000" b="1" spc="-150" dirty="0">
                <a:latin typeface="+mn-ea"/>
              </a:rPr>
              <a:t>. </a:t>
            </a:r>
            <a:r>
              <a:rPr lang="ko-KR" altLang="en-US" sz="3000" b="1" spc="-150" dirty="0">
                <a:latin typeface="+mn-ea"/>
              </a:rPr>
              <a:t>달 표면에는 움푹 파인 곳이 있습니다</a:t>
            </a:r>
            <a:r>
              <a:rPr lang="en-US" altLang="ko-KR" sz="3000" b="1" spc="-150" dirty="0">
                <a:latin typeface="+mn-ea"/>
              </a:rPr>
              <a:t>. </a:t>
            </a:r>
            <a:r>
              <a:rPr lang="ko-KR" altLang="en-US" sz="3000" b="1" spc="-150" dirty="0">
                <a:latin typeface="+mn-ea"/>
              </a:rPr>
              <a:t>이곳을                      </a:t>
            </a:r>
            <a:r>
              <a:rPr lang="en-US" altLang="ko-KR" sz="3000" b="1" spc="-150" dirty="0">
                <a:latin typeface="+mn-ea"/>
              </a:rPr>
              <a:t>(</a:t>
            </a:r>
            <a:r>
              <a:rPr lang="ko-KR" altLang="en-US" sz="3000" b="1" spc="-150" dirty="0">
                <a:latin typeface="+mn-ea"/>
              </a:rPr>
              <a:t>이</a:t>
            </a:r>
            <a:r>
              <a:rPr lang="en-US" altLang="ko-KR" sz="3000" b="1" spc="-150" dirty="0">
                <a:latin typeface="+mn-ea"/>
              </a:rPr>
              <a:t>)</a:t>
            </a:r>
            <a:r>
              <a:rPr lang="ko-KR" altLang="en-US" sz="3000" b="1" spc="-150" dirty="0">
                <a:latin typeface="+mn-ea"/>
              </a:rPr>
              <a:t>라고 합니다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sp>
        <p:nvSpPr>
          <p:cNvPr id="3" name="사각형: 둥근 모서리 2">
            <a:extLst>
              <a:ext uri="{FF2B5EF4-FFF2-40B4-BE49-F238E27FC236}">
                <a16:creationId xmlns:a16="http://schemas.microsoft.com/office/drawing/2014/main" id="{2E338487-15F1-2319-2FCE-963F60FD42E1}"/>
              </a:ext>
            </a:extLst>
          </p:cNvPr>
          <p:cNvSpPr/>
          <p:nvPr/>
        </p:nvSpPr>
        <p:spPr>
          <a:xfrm>
            <a:off x="1988975" y="1093177"/>
            <a:ext cx="1508159" cy="5925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4274520-2ADA-DBB4-7607-92B1544D4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194" y="1131277"/>
            <a:ext cx="545720" cy="545720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A52DA9B3-7E4D-2AE5-F516-15118FF29C54}"/>
              </a:ext>
            </a:extLst>
          </p:cNvPr>
          <p:cNvGrpSpPr/>
          <p:nvPr/>
        </p:nvGrpSpPr>
        <p:grpSpPr>
          <a:xfrm>
            <a:off x="1988974" y="1111449"/>
            <a:ext cx="1508160" cy="555634"/>
            <a:chOff x="10383972" y="2629733"/>
            <a:chExt cx="1468647" cy="555634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47D3C293-39CA-B90B-3F63-785148BF9969}"/>
                </a:ext>
              </a:extLst>
            </p:cNvPr>
            <p:cNvSpPr/>
            <p:nvPr/>
          </p:nvSpPr>
          <p:spPr>
            <a:xfrm>
              <a:off x="10758241" y="2639647"/>
              <a:ext cx="793050" cy="545720"/>
            </a:xfrm>
            <a:prstGeom prst="rect">
              <a:avLst/>
            </a:prstGeom>
            <a:solidFill>
              <a:srgbClr val="EBF1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53B4DB-8355-9F60-65FB-07500B54F8D4}"/>
                </a:ext>
              </a:extLst>
            </p:cNvPr>
            <p:cNvSpPr txBox="1"/>
            <p:nvPr userDrawn="1"/>
          </p:nvSpPr>
          <p:spPr>
            <a:xfrm>
              <a:off x="10383972" y="2629733"/>
              <a:ext cx="1468647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000" b="1" dirty="0">
                  <a:solidFill>
                    <a:srgbClr val="DF1553"/>
                  </a:solidFill>
                </a:rPr>
                <a:t>둥근 공</a:t>
              </a:r>
            </a:p>
          </p:txBody>
        </p:sp>
      </p:grp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04E10283-AC9B-FBBE-EC91-278AC8AF87C3}"/>
              </a:ext>
            </a:extLst>
          </p:cNvPr>
          <p:cNvSpPr/>
          <p:nvPr/>
        </p:nvSpPr>
        <p:spPr>
          <a:xfrm>
            <a:off x="3276759" y="1809878"/>
            <a:ext cx="2354321" cy="5925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572D2CD-7428-C505-5A07-4D624B989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059" y="1841996"/>
            <a:ext cx="545720" cy="545720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19E0E074-BA81-5A26-2F39-0D26E3D8E6F3}"/>
              </a:ext>
            </a:extLst>
          </p:cNvPr>
          <p:cNvGrpSpPr/>
          <p:nvPr/>
        </p:nvGrpSpPr>
        <p:grpSpPr>
          <a:xfrm>
            <a:off x="3341590" y="1827334"/>
            <a:ext cx="2289487" cy="555080"/>
            <a:chOff x="8416697" y="859481"/>
            <a:chExt cx="789709" cy="555080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9FB40F70-DDB9-D5C5-AFF7-3EBB9A373731}"/>
                </a:ext>
              </a:extLst>
            </p:cNvPr>
            <p:cNvSpPr/>
            <p:nvPr/>
          </p:nvSpPr>
          <p:spPr>
            <a:xfrm>
              <a:off x="8579860" y="868841"/>
              <a:ext cx="380440" cy="545720"/>
            </a:xfrm>
            <a:prstGeom prst="rect">
              <a:avLst/>
            </a:prstGeom>
            <a:solidFill>
              <a:srgbClr val="EBF1F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20BC0B-4082-C016-E141-BDE1C90DFEB2}"/>
                </a:ext>
              </a:extLst>
            </p:cNvPr>
            <p:cNvSpPr txBox="1"/>
            <p:nvPr userDrawn="1"/>
          </p:nvSpPr>
          <p:spPr>
            <a:xfrm>
              <a:off x="8416697" y="859481"/>
              <a:ext cx="78970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000" b="1" dirty="0">
                  <a:solidFill>
                    <a:srgbClr val="DF1553"/>
                  </a:solidFill>
                </a:rPr>
                <a:t>충돌 구덩이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>
            <a:extLst>
              <a:ext uri="{FF2B5EF4-FFF2-40B4-BE49-F238E27FC236}">
                <a16:creationId xmlns:a16="http://schemas.microsoft.com/office/drawing/2014/main" id="{4F8D7696-8536-1315-7084-FE890D5FEDD1}"/>
              </a:ext>
            </a:extLst>
          </p:cNvPr>
          <p:cNvSpPr txBox="1"/>
          <p:nvPr/>
        </p:nvSpPr>
        <p:spPr>
          <a:xfrm>
            <a:off x="1047287" y="1064842"/>
            <a:ext cx="102926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3200" b="1" spc="-150" dirty="0">
                <a:latin typeface="+mn-ea"/>
              </a:rPr>
              <a:t>달의 모양과 표면을 </a:t>
            </a:r>
            <a:r>
              <a:rPr lang="ko-KR" altLang="en-US" sz="3200" b="1" spc="-150">
                <a:latin typeface="+mn-ea"/>
              </a:rPr>
              <a:t>관찰하고 그 특징을 </a:t>
            </a:r>
            <a:r>
              <a:rPr lang="ko-KR" altLang="en-US" sz="3200" b="1" spc="-150" dirty="0">
                <a:latin typeface="+mn-ea"/>
              </a:rPr>
              <a:t>설명할 수 있나요</a:t>
            </a:r>
            <a:r>
              <a:rPr lang="en-US" altLang="ko-KR" sz="3200" b="1" spc="-150" dirty="0">
                <a:latin typeface="+mn-ea"/>
              </a:rPr>
              <a:t>?</a:t>
            </a:r>
            <a:endParaRPr lang="ko-KR" altLang="en-US" sz="3200" spc="-1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9C77C2BD-E1EE-FD5B-A6B1-520EDA86D817}"/>
              </a:ext>
            </a:extLst>
          </p:cNvPr>
          <p:cNvSpPr txBox="1"/>
          <p:nvPr/>
        </p:nvSpPr>
        <p:spPr>
          <a:xfrm>
            <a:off x="2306186" y="2480990"/>
            <a:ext cx="62005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여러 날</a:t>
            </a:r>
            <a:r>
              <a:rPr lang="ko-KR" altLang="en-US" sz="4000" b="1" spc="-150" dirty="0">
                <a:latin typeface="+mn-ea"/>
              </a:rPr>
              <a:t> 동안 보이는 </a:t>
            </a:r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달의 모양</a:t>
            </a:r>
            <a:r>
              <a:rPr lang="ko-KR" altLang="en-US" sz="4000" b="1" spc="-150" dirty="0">
                <a:latin typeface="+mn-ea"/>
              </a:rPr>
              <a:t>은 어떻게 바뀔까요</a:t>
            </a:r>
            <a:r>
              <a:rPr lang="en-US" altLang="ko-KR" sz="4000" b="1" spc="-150" dirty="0">
                <a:latin typeface="+mn-ea"/>
              </a:rPr>
              <a:t>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947DFF7-2AF3-DE29-7060-749DFE49EE0E}"/>
              </a:ext>
            </a:extLst>
          </p:cNvPr>
          <p:cNvSpPr txBox="1"/>
          <p:nvPr/>
        </p:nvSpPr>
        <p:spPr>
          <a:xfrm>
            <a:off x="2306186" y="4044641"/>
            <a:ext cx="643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다음 시간에 알아보아요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CDC33A3-C05F-F797-A9A0-7E2D1E1901D8}"/>
              </a:ext>
            </a:extLst>
          </p:cNvPr>
          <p:cNvSpPr txBox="1"/>
          <p:nvPr/>
        </p:nvSpPr>
        <p:spPr>
          <a:xfrm>
            <a:off x="1031105" y="1332847"/>
            <a:ext cx="10198973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달의 모양과 표면</a:t>
            </a:r>
            <a:r>
              <a:rPr lang="ko-KR" altLang="en-US" sz="3600" b="1" spc="-150" dirty="0">
                <a:latin typeface="+mn-ea"/>
              </a:rPr>
              <a:t>의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 </a:t>
            </a:r>
            <a:r>
              <a:rPr lang="ko-KR" altLang="en-US" sz="3600" b="1" spc="-150" dirty="0">
                <a:latin typeface="+mn-ea"/>
              </a:rPr>
              <a:t>특징을 설명할 수 있습니다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일러스트레이션, 텍스트, 만화 영화, 클립아트이(가) 표시된 사진&#10;&#10;자동 생성된 설명">
            <a:extLst>
              <a:ext uri="{FF2B5EF4-FFF2-40B4-BE49-F238E27FC236}">
                <a16:creationId xmlns:a16="http://schemas.microsoft.com/office/drawing/2014/main" id="{66918E6B-F162-FB37-DE5F-C09F5CDA8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955" y="1467478"/>
            <a:ext cx="5324880" cy="45194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533A1D-620E-0E05-3453-29B4992AD2FD}"/>
              </a:ext>
            </a:extLst>
          </p:cNvPr>
          <p:cNvSpPr txBox="1"/>
          <p:nvPr/>
        </p:nvSpPr>
        <p:spPr>
          <a:xfrm>
            <a:off x="617065" y="1325326"/>
            <a:ext cx="5145120" cy="202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latin typeface="+mn-ea"/>
              </a:rPr>
              <a:t>옛날 사람들은 밤하늘에 떠 있는 달을 보며 어떤 상상을 했을까요</a:t>
            </a:r>
            <a:r>
              <a:rPr lang="en-US" altLang="ko-KR" sz="3600" b="1" spc="-150" dirty="0">
                <a:latin typeface="+mn-ea"/>
              </a:rPr>
              <a:t>?</a:t>
            </a:r>
            <a:endParaRPr lang="ko-KR" altLang="en-US" sz="3600" b="1" spc="-150" dirty="0">
              <a:latin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3FB1CC-9F08-4207-A278-FF01B6A5576A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달의 모양과 표면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B3F6A8-20E3-45E9-80B2-7D8F9E234B1F}"/>
              </a:ext>
            </a:extLst>
          </p:cNvPr>
          <p:cNvSpPr txBox="1"/>
          <p:nvPr/>
        </p:nvSpPr>
        <p:spPr>
          <a:xfrm>
            <a:off x="1064091" y="2417924"/>
            <a:ext cx="9847749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dirty="0">
                <a:solidFill>
                  <a:srgbClr val="0F5B44"/>
                </a:solidFill>
                <a:latin typeface="+mn-ea"/>
              </a:rPr>
              <a:t>달의 모양과 표면</a:t>
            </a:r>
            <a:r>
              <a:rPr lang="ko-KR" altLang="en-US" sz="3600" b="1" dirty="0">
                <a:latin typeface="+mn-ea"/>
              </a:rPr>
              <a:t>을 관찰할 수 있어요</a:t>
            </a:r>
            <a:r>
              <a:rPr lang="en-US" altLang="ko-KR" sz="3600" b="1" dirty="0">
                <a:latin typeface="+mn-ea"/>
              </a:rPr>
              <a:t>.</a:t>
            </a:r>
            <a:endParaRPr lang="ko-KR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2872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B1D49950-118F-ED50-9E07-3734064F2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5892" y="1986658"/>
            <a:ext cx="420320" cy="451688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A73E2D34-EEBF-F7EC-1F0D-F8A3BB09E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775" y="1754489"/>
            <a:ext cx="1035362" cy="1055369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44F1C65B-7608-4DCB-94B4-082400702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641" y="1793311"/>
            <a:ext cx="1101760" cy="10070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937CE2-97C7-4260-ACDD-AEC29C3F1375}"/>
              </a:ext>
            </a:extLst>
          </p:cNvPr>
          <p:cNvSpPr txBox="1"/>
          <p:nvPr/>
        </p:nvSpPr>
        <p:spPr>
          <a:xfrm>
            <a:off x="2841274" y="1999020"/>
            <a:ext cx="2129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스마트 기기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29855E-9388-4231-9C31-743FF3D43801}"/>
              </a:ext>
            </a:extLst>
          </p:cNvPr>
          <p:cNvSpPr txBox="1"/>
          <p:nvPr/>
        </p:nvSpPr>
        <p:spPr>
          <a:xfrm>
            <a:off x="8058048" y="1999347"/>
            <a:ext cx="17668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그림 도구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6C43DA-36CA-77CB-5851-8D5CB439A495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달의 모양과 표면 관찰하기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3B6A8C2-B715-B1DD-349E-6F87E9992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96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>
            <a:extLst>
              <a:ext uri="{FF2B5EF4-FFF2-40B4-BE49-F238E27FC236}">
                <a16:creationId xmlns:a16="http://schemas.microsoft.com/office/drawing/2014/main" id="{750C77A2-61A0-8E62-C3E0-6B628A62481E}"/>
              </a:ext>
            </a:extLst>
          </p:cNvPr>
          <p:cNvSpPr txBox="1"/>
          <p:nvPr/>
        </p:nvSpPr>
        <p:spPr>
          <a:xfrm>
            <a:off x="1469983" y="1720118"/>
            <a:ext cx="9590573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스마트 기기를 이용하여 달의 모양을 관찰해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01ED37C-5DD6-39E3-E874-758EDCFF74AE}"/>
              </a:ext>
            </a:extLst>
          </p:cNvPr>
          <p:cNvSpPr txBox="1"/>
          <p:nvPr/>
        </p:nvSpPr>
        <p:spPr>
          <a:xfrm>
            <a:off x="962852" y="1759874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5B60AD-C696-BBBE-4B79-4A76553C6EF9}"/>
              </a:ext>
            </a:extLst>
          </p:cNvPr>
          <p:cNvSpPr txBox="1"/>
          <p:nvPr/>
        </p:nvSpPr>
        <p:spPr>
          <a:xfrm>
            <a:off x="7939785" y="1188132"/>
            <a:ext cx="1473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8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88111A-B8D0-A603-E6BF-B671A49A92CD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달의 모양과 표면 관찰하기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5CBA704-2999-99BA-0E21-CAB69E263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563" y="3717758"/>
            <a:ext cx="3485437" cy="2406316"/>
          </a:xfrm>
          <a:prstGeom prst="rect">
            <a:avLst/>
          </a:prstGeom>
        </p:spPr>
      </p:pic>
      <p:pic>
        <p:nvPicPr>
          <p:cNvPr id="3" name="그림 2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2AD7AF79-6991-54C9-5A4B-DDBF62EC4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B08A0313-3EF7-7E79-FEE5-2F088BC45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808" y="2409456"/>
            <a:ext cx="9538678" cy="3361248"/>
          </a:xfrm>
          <a:prstGeom prst="rect">
            <a:avLst/>
          </a:prstGeom>
        </p:spPr>
      </p:pic>
      <p:grpSp>
        <p:nvGrpSpPr>
          <p:cNvPr id="54" name="그룹 53">
            <a:extLst>
              <a:ext uri="{FF2B5EF4-FFF2-40B4-BE49-F238E27FC236}">
                <a16:creationId xmlns:a16="http://schemas.microsoft.com/office/drawing/2014/main" id="{193A1EA9-83D8-1D88-E810-C1C8E24085E6}"/>
              </a:ext>
            </a:extLst>
          </p:cNvPr>
          <p:cNvGrpSpPr/>
          <p:nvPr/>
        </p:nvGrpSpPr>
        <p:grpSpPr>
          <a:xfrm>
            <a:off x="6434877" y="3215963"/>
            <a:ext cx="4565467" cy="2173256"/>
            <a:chOff x="3077691" y="4241495"/>
            <a:chExt cx="3710711" cy="2229244"/>
          </a:xfrm>
        </p:grpSpPr>
        <p:grpSp>
          <p:nvGrpSpPr>
            <p:cNvPr id="55" name="그룹 54">
              <a:extLst>
                <a:ext uri="{FF2B5EF4-FFF2-40B4-BE49-F238E27FC236}">
                  <a16:creationId xmlns:a16="http://schemas.microsoft.com/office/drawing/2014/main" id="{C9EE4A1B-2CED-4733-C09C-51CA0D5B94AE}"/>
                </a:ext>
              </a:extLst>
            </p:cNvPr>
            <p:cNvGrpSpPr/>
            <p:nvPr/>
          </p:nvGrpSpPr>
          <p:grpSpPr>
            <a:xfrm>
              <a:off x="3078972" y="4241495"/>
              <a:ext cx="3709430" cy="1415284"/>
              <a:chOff x="3603085" y="4409532"/>
              <a:chExt cx="3720922" cy="1415284"/>
            </a:xfrm>
          </p:grpSpPr>
          <p:grpSp>
            <p:nvGrpSpPr>
              <p:cNvPr id="58" name="그룹 57">
                <a:extLst>
                  <a:ext uri="{FF2B5EF4-FFF2-40B4-BE49-F238E27FC236}">
                    <a16:creationId xmlns:a16="http://schemas.microsoft.com/office/drawing/2014/main" id="{1303B1DA-1298-337E-DBB8-8B75EBE84F73}"/>
                  </a:ext>
                </a:extLst>
              </p:cNvPr>
              <p:cNvGrpSpPr/>
              <p:nvPr/>
            </p:nvGrpSpPr>
            <p:grpSpPr>
              <a:xfrm>
                <a:off x="3603085" y="4409532"/>
                <a:ext cx="3237256" cy="1415284"/>
                <a:chOff x="2893253" y="4077836"/>
                <a:chExt cx="3566349" cy="1415284"/>
              </a:xfrm>
            </p:grpSpPr>
            <p:grpSp>
              <p:nvGrpSpPr>
                <p:cNvPr id="60" name="그룹 59">
                  <a:extLst>
                    <a:ext uri="{FF2B5EF4-FFF2-40B4-BE49-F238E27FC236}">
                      <a16:creationId xmlns:a16="http://schemas.microsoft.com/office/drawing/2014/main" id="{64D932B3-A141-5A62-9C59-68CFCD84460A}"/>
                    </a:ext>
                  </a:extLst>
                </p:cNvPr>
                <p:cNvGrpSpPr/>
                <p:nvPr/>
              </p:nvGrpSpPr>
              <p:grpSpPr>
                <a:xfrm>
                  <a:off x="2995430" y="4077836"/>
                  <a:ext cx="3464172" cy="1415284"/>
                  <a:chOff x="1376693" y="4360385"/>
                  <a:chExt cx="1095233" cy="820333"/>
                </a:xfrm>
              </p:grpSpPr>
              <p:sp>
                <p:nvSpPr>
                  <p:cNvPr id="63" name="직사각형 62">
                    <a:extLst>
                      <a:ext uri="{FF2B5EF4-FFF2-40B4-BE49-F238E27FC236}">
                        <a16:creationId xmlns:a16="http://schemas.microsoft.com/office/drawing/2014/main" id="{D4BB661A-1871-0915-D5FD-5D40808A482C}"/>
                      </a:ext>
                    </a:extLst>
                  </p:cNvPr>
                  <p:cNvSpPr/>
                  <p:nvPr/>
                </p:nvSpPr>
                <p:spPr>
                  <a:xfrm>
                    <a:off x="1583150" y="4700195"/>
                    <a:ext cx="888776" cy="48052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2800" spc="-300"/>
                  </a:p>
                </p:txBody>
              </p:sp>
              <p:sp>
                <p:nvSpPr>
                  <p:cNvPr id="66" name="TextBox 65">
                    <a:extLst>
                      <a:ext uri="{FF2B5EF4-FFF2-40B4-BE49-F238E27FC236}">
                        <a16:creationId xmlns:a16="http://schemas.microsoft.com/office/drawing/2014/main" id="{3FD84C58-BBEF-FDF1-47E8-7413E9C37583}"/>
                      </a:ext>
                    </a:extLst>
                  </p:cNvPr>
                  <p:cNvSpPr txBox="1"/>
                  <p:nvPr/>
                </p:nvSpPr>
                <p:spPr>
                  <a:xfrm>
                    <a:off x="1376693" y="4360385"/>
                    <a:ext cx="884143" cy="311084"/>
                  </a:xfrm>
                  <a:prstGeom prst="rect">
                    <a:avLst/>
                  </a:prstGeom>
                  <a:solidFill>
                    <a:srgbClr val="FFFF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ko-KR" altLang="en-US" sz="2800" b="1" spc="-300" dirty="0">
                        <a:solidFill>
                          <a:srgbClr val="DF1856"/>
                        </a:solidFill>
                      </a:rPr>
                      <a:t>울퉁불퉁합니다</a:t>
                    </a:r>
                    <a:r>
                      <a:rPr lang="en-US" altLang="ko-KR" sz="2800" b="1" spc="-300" dirty="0">
                        <a:solidFill>
                          <a:srgbClr val="DF1856"/>
                        </a:solidFill>
                      </a:rPr>
                      <a:t>.</a:t>
                    </a:r>
                  </a:p>
                </p:txBody>
              </p:sp>
            </p:grpSp>
            <p:sp>
              <p:nvSpPr>
                <p:cNvPr id="61" name="타원 60">
                  <a:extLst>
                    <a:ext uri="{FF2B5EF4-FFF2-40B4-BE49-F238E27FC236}">
                      <a16:creationId xmlns:a16="http://schemas.microsoft.com/office/drawing/2014/main" id="{1A14A8D3-9966-BAB0-2E25-F4A61DC089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893867" y="4280391"/>
                  <a:ext cx="95183" cy="110782"/>
                </a:xfrm>
                <a:prstGeom prst="ellipse">
                  <a:avLst/>
                </a:prstGeom>
                <a:solidFill>
                  <a:srgbClr val="E2467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800" spc="-300" dirty="0"/>
                </a:p>
              </p:txBody>
            </p:sp>
            <p:sp>
              <p:nvSpPr>
                <p:cNvPr id="62" name="타원 61">
                  <a:extLst>
                    <a:ext uri="{FF2B5EF4-FFF2-40B4-BE49-F238E27FC236}">
                      <a16:creationId xmlns:a16="http://schemas.microsoft.com/office/drawing/2014/main" id="{90AEA21D-5963-8D75-3119-4DDE71AD850B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2893253" y="4915132"/>
                  <a:ext cx="94584" cy="110782"/>
                </a:xfrm>
                <a:prstGeom prst="ellipse">
                  <a:avLst/>
                </a:prstGeom>
                <a:solidFill>
                  <a:srgbClr val="E2467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800" spc="-300"/>
                </a:p>
              </p:txBody>
            </p:sp>
          </p:grp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E6574163-415B-AB80-A9C4-63119AD2794D}"/>
                  </a:ext>
                </a:extLst>
              </p:cNvPr>
              <p:cNvSpPr txBox="1"/>
              <p:nvPr/>
            </p:nvSpPr>
            <p:spPr>
              <a:xfrm>
                <a:off x="3695834" y="5043624"/>
                <a:ext cx="3628173" cy="5367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ko-KR" altLang="en-US" sz="2800" b="1" spc="-300" dirty="0">
                    <a:solidFill>
                      <a:srgbClr val="DF1856"/>
                    </a:solidFill>
                  </a:rPr>
                  <a:t>움푹 파인 구덩이가 있습니다</a:t>
                </a:r>
                <a:r>
                  <a:rPr lang="en-US" altLang="ko-KR" sz="2800" b="1" spc="-300" dirty="0">
                    <a:solidFill>
                      <a:srgbClr val="DF1856"/>
                    </a:solidFill>
                  </a:rPr>
                  <a:t>.</a:t>
                </a:r>
              </a:p>
            </p:txBody>
          </p:sp>
        </p:grpSp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73A4AA39-FB6B-C787-00A2-388D5475D958}"/>
                </a:ext>
              </a:extLst>
            </p:cNvPr>
            <p:cNvSpPr>
              <a:spLocks/>
            </p:cNvSpPr>
            <p:nvPr/>
          </p:nvSpPr>
          <p:spPr>
            <a:xfrm>
              <a:off x="3077691" y="5692689"/>
              <a:ext cx="85591" cy="110782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spc="-30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5095127-16E5-FEED-88ED-842655488AE4}"/>
                </a:ext>
              </a:extLst>
            </p:cNvPr>
            <p:cNvSpPr txBox="1"/>
            <p:nvPr/>
          </p:nvSpPr>
          <p:spPr>
            <a:xfrm>
              <a:off x="3171435" y="5492052"/>
              <a:ext cx="3384481" cy="9786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800" b="1" spc="-300" dirty="0">
                  <a:solidFill>
                    <a:srgbClr val="DF1856"/>
                  </a:solidFill>
                </a:rPr>
                <a:t>밝게 보이는 곳과 어둡게 보이는 곳이 있습니다</a:t>
              </a:r>
              <a:r>
                <a:rPr lang="en-US" altLang="ko-KR" sz="2800" b="1" spc="-300" dirty="0">
                  <a:solidFill>
                    <a:srgbClr val="DF1856"/>
                  </a:solidFill>
                </a:rPr>
                <a:t>.</a:t>
              </a: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4A9B0C36-8886-A20D-B1C3-4570E4BFB619}"/>
              </a:ext>
            </a:extLst>
          </p:cNvPr>
          <p:cNvSpPr txBox="1"/>
          <p:nvPr/>
        </p:nvSpPr>
        <p:spPr>
          <a:xfrm>
            <a:off x="1469982" y="1739996"/>
            <a:ext cx="956597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20000"/>
              </a:lnSpc>
              <a:spcAft>
                <a:spcPts val="600"/>
              </a:spcAft>
              <a:defRPr sz="3000" b="1" spc="-150">
                <a:latin typeface="+mn-ea"/>
              </a:defRPr>
            </a:lvl1pPr>
          </a:lstStyle>
          <a:p>
            <a:r>
              <a:rPr lang="ko-KR" altLang="en-US" dirty="0"/>
              <a:t>스마트 기기를 이용하여 달 표면의 모습을 관찰해 봅시다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C25A0D-E254-FF0C-2A16-BA590D8E41F3}"/>
              </a:ext>
            </a:extLst>
          </p:cNvPr>
          <p:cNvSpPr txBox="1"/>
          <p:nvPr/>
        </p:nvSpPr>
        <p:spPr>
          <a:xfrm>
            <a:off x="962852" y="1759874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FCE2B1-546C-4A38-3966-560B80CF5195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달의 모양과 표면 관찰하기</a:t>
            </a:r>
          </a:p>
        </p:txBody>
      </p:sp>
      <p:pic>
        <p:nvPicPr>
          <p:cNvPr id="5" name="그림 4" descr="폰트, 그래픽, 상징, 일렉트릭 블루이(가) 표시된 사진&#10;&#10;자동 생성된 설명">
            <a:extLst>
              <a:ext uri="{FF2B5EF4-FFF2-40B4-BE49-F238E27FC236}">
                <a16:creationId xmlns:a16="http://schemas.microsoft.com/office/drawing/2014/main" id="{F2C6FFD9-5609-F0B9-1A38-575FCCBB4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794" y="5806800"/>
            <a:ext cx="1467811" cy="453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820D30-1ADD-9DA6-A093-F7E4035CE037}"/>
              </a:ext>
            </a:extLst>
          </p:cNvPr>
          <p:cNvSpPr txBox="1"/>
          <p:nvPr/>
        </p:nvSpPr>
        <p:spPr>
          <a:xfrm>
            <a:off x="7939785" y="1188132"/>
            <a:ext cx="1473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8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FE73842-421F-2173-5BF1-9CA5450D5EFF}"/>
              </a:ext>
            </a:extLst>
          </p:cNvPr>
          <p:cNvGrpSpPr/>
          <p:nvPr/>
        </p:nvGrpSpPr>
        <p:grpSpPr>
          <a:xfrm>
            <a:off x="1958908" y="3029790"/>
            <a:ext cx="3706942" cy="2618222"/>
            <a:chOff x="1934844" y="3029790"/>
            <a:chExt cx="3706942" cy="2618222"/>
          </a:xfrm>
        </p:grpSpPr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E427703F-CF11-CEAB-5DF5-19AE984B60BE}"/>
                </a:ext>
              </a:extLst>
            </p:cNvPr>
            <p:cNvGrpSpPr/>
            <p:nvPr/>
          </p:nvGrpSpPr>
          <p:grpSpPr>
            <a:xfrm>
              <a:off x="2084130" y="3029790"/>
              <a:ext cx="3557656" cy="2618222"/>
              <a:chOff x="2020630" y="3029790"/>
              <a:chExt cx="3557656" cy="2618222"/>
            </a:xfrm>
          </p:grpSpPr>
          <p:sp>
            <p:nvSpPr>
              <p:cNvPr id="41" name="직사각형 40">
                <a:extLst>
                  <a:ext uri="{FF2B5EF4-FFF2-40B4-BE49-F238E27FC236}">
                    <a16:creationId xmlns:a16="http://schemas.microsoft.com/office/drawing/2014/main" id="{3AB83A4D-C2B8-31F5-2293-C9311E65CCAB}"/>
                  </a:ext>
                </a:extLst>
              </p:cNvPr>
              <p:cNvSpPr/>
              <p:nvPr/>
            </p:nvSpPr>
            <p:spPr>
              <a:xfrm>
                <a:off x="3341874" y="4006373"/>
                <a:ext cx="861825" cy="65111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39" name="그림 38" descr="그림이(가) 표시된 사진&#10;&#10;자동 생성된 설명">
                <a:extLst>
                  <a:ext uri="{FF2B5EF4-FFF2-40B4-BE49-F238E27FC236}">
                    <a16:creationId xmlns:a16="http://schemas.microsoft.com/office/drawing/2014/main" id="{CBF3F45C-0CE8-B56D-23C1-723A692D3A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4062" y="3029790"/>
                <a:ext cx="1901731" cy="2030756"/>
              </a:xfrm>
              <a:prstGeom prst="rect">
                <a:avLst/>
              </a:prstGeom>
            </p:spPr>
          </p:pic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FB2A6AB-D3D4-A2FA-25E9-4AEDF6F12CAC}"/>
                  </a:ext>
                </a:extLst>
              </p:cNvPr>
              <p:cNvSpPr txBox="1"/>
              <p:nvPr/>
            </p:nvSpPr>
            <p:spPr>
              <a:xfrm>
                <a:off x="2020630" y="5057273"/>
                <a:ext cx="3557656" cy="5907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ko-KR" altLang="en-US" sz="2800" b="1" spc="-300" dirty="0">
                    <a:solidFill>
                      <a:srgbClr val="DF1856"/>
                    </a:solidFill>
                  </a:rPr>
                  <a:t>둥근 공 모양입니다</a:t>
                </a:r>
                <a:r>
                  <a:rPr lang="en-US" altLang="ko-KR" sz="2800" b="1" spc="-300" dirty="0">
                    <a:solidFill>
                      <a:srgbClr val="DF1856"/>
                    </a:solidFill>
                  </a:rPr>
                  <a:t>.</a:t>
                </a:r>
                <a:endParaRPr lang="en-US" altLang="ko-KR" sz="2800" b="1" spc="-390" dirty="0">
                  <a:solidFill>
                    <a:srgbClr val="DF1856"/>
                  </a:solidFill>
                </a:endParaRPr>
              </a:p>
            </p:txBody>
          </p:sp>
        </p:grp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0B0E57F-BB1B-4462-DA1A-05156CE4F1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34844" y="5317493"/>
              <a:ext cx="105973" cy="108000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spc="-300" dirty="0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9F3C8CFA-5041-9B86-A540-AC3985981C27}"/>
              </a:ext>
            </a:extLst>
          </p:cNvPr>
          <p:cNvGrpSpPr/>
          <p:nvPr/>
        </p:nvGrpSpPr>
        <p:grpSpPr>
          <a:xfrm>
            <a:off x="4562375" y="4452298"/>
            <a:ext cx="6576026" cy="1307845"/>
            <a:chOff x="4562375" y="3829426"/>
            <a:chExt cx="6576026" cy="1981336"/>
          </a:xfrm>
        </p:grpSpPr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6B618EDD-1872-D719-BEF4-4467F4F789CC}"/>
                </a:ext>
              </a:extLst>
            </p:cNvPr>
            <p:cNvGrpSpPr/>
            <p:nvPr/>
          </p:nvGrpSpPr>
          <p:grpSpPr>
            <a:xfrm>
              <a:off x="4562375" y="3829426"/>
              <a:ext cx="6576026" cy="1981336"/>
              <a:chOff x="5048972" y="2995327"/>
              <a:chExt cx="6088829" cy="2821553"/>
            </a:xfrm>
          </p:grpSpPr>
          <p:sp>
            <p:nvSpPr>
              <p:cNvPr id="13" name="사각형: 둥근 모서리 12">
                <a:extLst>
                  <a:ext uri="{FF2B5EF4-FFF2-40B4-BE49-F238E27FC236}">
                    <a16:creationId xmlns:a16="http://schemas.microsoft.com/office/drawing/2014/main" id="{78ADA838-7CC6-C1D7-571B-2FB5CDE598A2}"/>
                  </a:ext>
                </a:extLst>
              </p:cNvPr>
              <p:cNvSpPr/>
              <p:nvPr/>
            </p:nvSpPr>
            <p:spPr>
              <a:xfrm>
                <a:off x="5048972" y="2995327"/>
                <a:ext cx="6088829" cy="2601485"/>
              </a:xfrm>
              <a:prstGeom prst="roundRect">
                <a:avLst>
                  <a:gd name="adj" fmla="val 7280"/>
                </a:avLst>
              </a:prstGeom>
              <a:solidFill>
                <a:srgbClr val="4AAA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4" name="이등변 삼각형 13">
                <a:extLst>
                  <a:ext uri="{FF2B5EF4-FFF2-40B4-BE49-F238E27FC236}">
                    <a16:creationId xmlns:a16="http://schemas.microsoft.com/office/drawing/2014/main" id="{E962904A-1056-EB3B-A732-3E8DD4ABEF78}"/>
                  </a:ext>
                </a:extLst>
              </p:cNvPr>
              <p:cNvSpPr/>
              <p:nvPr/>
            </p:nvSpPr>
            <p:spPr>
              <a:xfrm rot="10800000">
                <a:off x="10404597" y="5521231"/>
                <a:ext cx="272926" cy="295649"/>
              </a:xfrm>
              <a:prstGeom prst="triangle">
                <a:avLst/>
              </a:prstGeom>
              <a:solidFill>
                <a:srgbClr val="4AAAF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id="{169B5D63-D4B2-ABDD-C0AA-CCB44C474688}"/>
                  </a:ext>
                </a:extLst>
              </p:cNvPr>
              <p:cNvSpPr/>
              <p:nvPr/>
            </p:nvSpPr>
            <p:spPr>
              <a:xfrm>
                <a:off x="5111357" y="3105109"/>
                <a:ext cx="5974445" cy="2369809"/>
              </a:xfrm>
              <a:prstGeom prst="roundRect">
                <a:avLst>
                  <a:gd name="adj" fmla="val 6149"/>
                </a:avLst>
              </a:prstGeom>
              <a:solidFill>
                <a:srgbClr val="F6F9F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CE6039D-3026-DE74-BB2C-61D9AFE8C6C4}"/>
                </a:ext>
              </a:extLst>
            </p:cNvPr>
            <p:cNvSpPr txBox="1"/>
            <p:nvPr/>
          </p:nvSpPr>
          <p:spPr>
            <a:xfrm flipH="1">
              <a:off x="4727596" y="3998073"/>
              <a:ext cx="6272748" cy="976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800" b="1" spc="-150" dirty="0"/>
                <a:t>음력 </a:t>
              </a:r>
              <a:r>
                <a:rPr lang="en-US" altLang="ko-KR" sz="2800" b="1" spc="-150" dirty="0"/>
                <a:t>15</a:t>
              </a:r>
              <a:r>
                <a:rPr lang="ko-KR" altLang="en-US" sz="2800" b="1" spc="-150" dirty="0"/>
                <a:t> 일 무렵 해가 진 뒤 달의 모양과 달 표면의 모습을 직접 관찰해 봅시다</a:t>
              </a:r>
              <a:r>
                <a:rPr lang="en-US" altLang="ko-KR" sz="2800" b="1" spc="-150" dirty="0"/>
                <a:t>.</a:t>
              </a:r>
              <a:endParaRPr lang="ko-KR" altLang="en-US" sz="2800" b="1" spc="-150" dirty="0"/>
            </a:p>
          </p:txBody>
        </p:sp>
      </p:grpSp>
      <p:pic>
        <p:nvPicPr>
          <p:cNvPr id="3" name="그림 2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248C0A2C-413A-6B22-95F7-ACF2AD1F04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5C8EEB5-F141-08DA-948C-33E169D1702A}"/>
              </a:ext>
            </a:extLst>
          </p:cNvPr>
          <p:cNvSpPr txBox="1"/>
          <p:nvPr/>
        </p:nvSpPr>
        <p:spPr>
          <a:xfrm>
            <a:off x="1469982" y="1730057"/>
            <a:ext cx="967572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20000"/>
              </a:lnSpc>
              <a:spcAft>
                <a:spcPts val="600"/>
              </a:spcAft>
              <a:defRPr sz="3000" b="1" spc="-150">
                <a:latin typeface="+mn-ea"/>
              </a:defRPr>
            </a:lvl1pPr>
          </a:lstStyle>
          <a:p>
            <a:r>
              <a:rPr lang="ko-KR" altLang="en-US" spc="0" dirty="0"/>
              <a:t>관찰한 달의 모양과 표면의 모습을 보고</a:t>
            </a:r>
            <a:r>
              <a:rPr lang="en-US" altLang="ko-KR" spc="0" dirty="0"/>
              <a:t>, </a:t>
            </a:r>
            <a:r>
              <a:rPr lang="ko-KR" altLang="en-US" spc="0" dirty="0"/>
              <a:t>옛날 사람들과 같이 다양한 모습을 상상해 그림으로 나타내 봅시다</a:t>
            </a:r>
            <a:r>
              <a:rPr lang="en-US" altLang="ko-KR" spc="0" dirty="0"/>
              <a:t>.</a:t>
            </a:r>
            <a:endParaRPr lang="ko-KR" altLang="en-US" spc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113163-DEFF-F959-E89C-3AC97E7EA6A3}"/>
              </a:ext>
            </a:extLst>
          </p:cNvPr>
          <p:cNvSpPr txBox="1"/>
          <p:nvPr/>
        </p:nvSpPr>
        <p:spPr>
          <a:xfrm>
            <a:off x="962852" y="1759874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8C9B5A-5796-067D-623C-C46BC9EE63A8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달의 모양과 표면 관찰하기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59643D8-E9A8-5C0A-E140-2C84928F2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451" y="3019751"/>
            <a:ext cx="3116789" cy="2894161"/>
          </a:xfrm>
          <a:prstGeom prst="rect">
            <a:avLst/>
          </a:prstGeom>
        </p:spPr>
      </p:pic>
      <p:pic>
        <p:nvPicPr>
          <p:cNvPr id="12" name="그림 11" descr="만화 영화, 아동 미술, 그림, 원이(가) 표시된 사진&#10;&#10;자동 생성된 설명">
            <a:extLst>
              <a:ext uri="{FF2B5EF4-FFF2-40B4-BE49-F238E27FC236}">
                <a16:creationId xmlns:a16="http://schemas.microsoft.com/office/drawing/2014/main" id="{2853F99E-D61F-172C-18DB-38DA368F2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253" y="3658575"/>
            <a:ext cx="2592531" cy="19992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7327F8-A786-6FA2-F5DC-35D68710450B}"/>
              </a:ext>
            </a:extLst>
          </p:cNvPr>
          <p:cNvSpPr txBox="1"/>
          <p:nvPr/>
        </p:nvSpPr>
        <p:spPr>
          <a:xfrm>
            <a:off x="7939785" y="1188132"/>
            <a:ext cx="1473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8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4" name="그림 3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68DCA385-389F-FE49-6608-784B60CC68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A0C56E6-E6BD-7106-DCD2-441C1581BB0C}"/>
              </a:ext>
            </a:extLst>
          </p:cNvPr>
          <p:cNvSpPr txBox="1"/>
          <p:nvPr/>
        </p:nvSpPr>
        <p:spPr>
          <a:xfrm>
            <a:off x="1363500" y="424017"/>
            <a:ext cx="6817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달의 모양과 표면 관찰하기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FE65B8E-B284-032C-82CB-BBBC7CFE83BA}"/>
              </a:ext>
            </a:extLst>
          </p:cNvPr>
          <p:cNvSpPr txBox="1"/>
          <p:nvPr/>
        </p:nvSpPr>
        <p:spPr>
          <a:xfrm>
            <a:off x="1018573" y="1720118"/>
            <a:ext cx="10127136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달의 모양과 표면의 모습을 친구들과 이야기해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49114704-E518-B3C6-A47F-06C35B792D74}"/>
              </a:ext>
            </a:extLst>
          </p:cNvPr>
          <p:cNvSpPr/>
          <p:nvPr/>
        </p:nvSpPr>
        <p:spPr>
          <a:xfrm>
            <a:off x="1129492" y="2455279"/>
            <a:ext cx="10040078" cy="2639523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CAD044E9-8AD4-BE35-8AEB-D3DFED7CF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3503941"/>
            <a:ext cx="539682" cy="530679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55E9179A-371D-7984-918B-1104B9381AFE}"/>
              </a:ext>
            </a:extLst>
          </p:cNvPr>
          <p:cNvGrpSpPr/>
          <p:nvPr/>
        </p:nvGrpSpPr>
        <p:grpSpPr>
          <a:xfrm>
            <a:off x="1447804" y="2657496"/>
            <a:ext cx="9610825" cy="2262428"/>
            <a:chOff x="1405600" y="2573088"/>
            <a:chExt cx="9610825" cy="2262428"/>
          </a:xfrm>
        </p:grpSpPr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D3007FB3-0ECB-1917-9977-93AC70C19A9B}"/>
                </a:ext>
              </a:extLst>
            </p:cNvPr>
            <p:cNvGrpSpPr/>
            <p:nvPr/>
          </p:nvGrpSpPr>
          <p:grpSpPr>
            <a:xfrm>
              <a:off x="1405600" y="2573088"/>
              <a:ext cx="9610825" cy="2262428"/>
              <a:chOff x="1405600" y="2573088"/>
              <a:chExt cx="9610825" cy="2262428"/>
            </a:xfrm>
          </p:grpSpPr>
          <p:grpSp>
            <p:nvGrpSpPr>
              <p:cNvPr id="23" name="그룹 22">
                <a:extLst>
                  <a:ext uri="{FF2B5EF4-FFF2-40B4-BE49-F238E27FC236}">
                    <a16:creationId xmlns:a16="http://schemas.microsoft.com/office/drawing/2014/main" id="{D6066B91-B14D-F632-8BF8-30FC2DDAB8D2}"/>
                  </a:ext>
                </a:extLst>
              </p:cNvPr>
              <p:cNvGrpSpPr/>
              <p:nvPr/>
            </p:nvGrpSpPr>
            <p:grpSpPr>
              <a:xfrm>
                <a:off x="1405600" y="2573088"/>
                <a:ext cx="9610825" cy="2262428"/>
                <a:chOff x="1405600" y="3064578"/>
                <a:chExt cx="9808155" cy="2262428"/>
              </a:xfrm>
            </p:grpSpPr>
            <p:grpSp>
              <p:nvGrpSpPr>
                <p:cNvPr id="30" name="그룹 29">
                  <a:extLst>
                    <a:ext uri="{FF2B5EF4-FFF2-40B4-BE49-F238E27FC236}">
                      <a16:creationId xmlns:a16="http://schemas.microsoft.com/office/drawing/2014/main" id="{283D56BD-223F-3C93-D7A1-76669AD5F434}"/>
                    </a:ext>
                  </a:extLst>
                </p:cNvPr>
                <p:cNvGrpSpPr/>
                <p:nvPr/>
              </p:nvGrpSpPr>
              <p:grpSpPr>
                <a:xfrm>
                  <a:off x="1409442" y="3064578"/>
                  <a:ext cx="9804313" cy="2262428"/>
                  <a:chOff x="1672253" y="3059248"/>
                  <a:chExt cx="9243072" cy="2262428"/>
                </a:xfrm>
              </p:grpSpPr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FD2B26FC-EB0C-CEC1-3AEC-790DCC279CDB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978" y="3059248"/>
                    <a:ext cx="9005908" cy="591700"/>
                  </a:xfrm>
                  <a:prstGeom prst="rect">
                    <a:avLst/>
                  </a:prstGeom>
                  <a:solidFill>
                    <a:srgbClr val="EBF1F4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just">
                      <a:lnSpc>
                        <a:spcPct val="120000"/>
                      </a:lnSpc>
                    </a:pPr>
                    <a:r>
                      <a:rPr lang="ko-KR" altLang="en-US" sz="3000" b="1" spc="-300" dirty="0">
                        <a:solidFill>
                          <a:srgbClr val="DF1856"/>
                        </a:solidFill>
                      </a:rPr>
                      <a:t>달은 둥근 공 모양입니다</a:t>
                    </a:r>
                    <a:r>
                      <a:rPr lang="en-US" altLang="ko-KR" sz="3000" b="1" spc="-300" dirty="0">
                        <a:solidFill>
                          <a:srgbClr val="DF1856"/>
                        </a:solidFill>
                      </a:rPr>
                      <a:t>.</a:t>
                    </a:r>
                  </a:p>
                </p:txBody>
              </p:sp>
              <p:sp>
                <p:nvSpPr>
                  <p:cNvPr id="33" name="타원 32">
                    <a:extLst>
                      <a:ext uri="{FF2B5EF4-FFF2-40B4-BE49-F238E27FC236}">
                        <a16:creationId xmlns:a16="http://schemas.microsoft.com/office/drawing/2014/main" id="{A2060324-270F-0689-A3EB-EFCE3B9755BC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>
                    <a:off x="1672253" y="3315670"/>
                    <a:ext cx="103908" cy="108000"/>
                  </a:xfrm>
                  <a:prstGeom prst="ellipse">
                    <a:avLst/>
                  </a:prstGeom>
                  <a:solidFill>
                    <a:srgbClr val="E2467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993D3EA7-4FCE-3F08-4DAA-4FE78B2C3901}"/>
                      </a:ext>
                    </a:extLst>
                  </p:cNvPr>
                  <p:cNvSpPr txBox="1"/>
                  <p:nvPr/>
                </p:nvSpPr>
                <p:spPr>
                  <a:xfrm>
                    <a:off x="1830978" y="4729976"/>
                    <a:ext cx="9084347" cy="591700"/>
                  </a:xfrm>
                  <a:prstGeom prst="rect">
                    <a:avLst/>
                  </a:prstGeom>
                  <a:solidFill>
                    <a:srgbClr val="EBF1F4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just">
                      <a:lnSpc>
                        <a:spcPct val="120000"/>
                      </a:lnSpc>
                    </a:pPr>
                    <a:r>
                      <a:rPr lang="ko-KR" altLang="en-US" sz="3000" b="1" dirty="0">
                        <a:solidFill>
                          <a:srgbClr val="DF1856"/>
                        </a:solidFill>
                      </a:rPr>
                      <a:t>달 표면은 울퉁불퉁합니다</a:t>
                    </a:r>
                    <a:r>
                      <a:rPr lang="en-US" altLang="ko-KR" sz="3000" b="1" dirty="0">
                        <a:solidFill>
                          <a:srgbClr val="DF1856"/>
                        </a:solidFill>
                      </a:rPr>
                      <a:t>.</a:t>
                    </a:r>
                  </a:p>
                </p:txBody>
              </p:sp>
            </p:grpSp>
            <p:sp>
              <p:nvSpPr>
                <p:cNvPr id="31" name="타원 30">
                  <a:extLst>
                    <a:ext uri="{FF2B5EF4-FFF2-40B4-BE49-F238E27FC236}">
                      <a16:creationId xmlns:a16="http://schemas.microsoft.com/office/drawing/2014/main" id="{E7B44380-7E61-E54E-34B8-04CBAF7BF535}"/>
                    </a:ext>
                  </a:extLst>
                </p:cNvPr>
                <p:cNvSpPr>
                  <a:spLocks/>
                </p:cNvSpPr>
                <p:nvPr/>
              </p:nvSpPr>
              <p:spPr>
                <a:xfrm>
                  <a:off x="1405600" y="4961395"/>
                  <a:ext cx="110217" cy="108000"/>
                </a:xfrm>
                <a:prstGeom prst="ellipse">
                  <a:avLst/>
                </a:prstGeom>
                <a:solidFill>
                  <a:srgbClr val="E24678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F9A3EDA-AA95-0B15-5EC1-65B0C16150AC}"/>
                  </a:ext>
                </a:extLst>
              </p:cNvPr>
              <p:cNvSpPr txBox="1"/>
              <p:nvPr/>
            </p:nvSpPr>
            <p:spPr>
              <a:xfrm>
                <a:off x="1574341" y="3270149"/>
                <a:ext cx="9210466" cy="1015663"/>
              </a:xfrm>
              <a:prstGeom prst="rect">
                <a:avLst/>
              </a:prstGeom>
              <a:solidFill>
                <a:srgbClr val="EBF1F4"/>
              </a:solidFill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ko-KR" altLang="en-US" sz="3000" b="1" dirty="0">
                    <a:solidFill>
                      <a:srgbClr val="DF1856"/>
                    </a:solidFill>
                  </a:rPr>
                  <a:t>달 표면에는 밝게 보이는 곳과 어둡게 보이는 곳이 있습니다</a:t>
                </a:r>
                <a:r>
                  <a:rPr lang="en-US" altLang="ko-KR" sz="3000" b="1" dirty="0">
                    <a:solidFill>
                      <a:srgbClr val="DF1856"/>
                    </a:solidFill>
                  </a:rPr>
                  <a:t>.</a:t>
                </a:r>
              </a:p>
            </p:txBody>
          </p:sp>
        </p:grpSp>
        <p:sp>
          <p:nvSpPr>
            <p:cNvPr id="37" name="타원 36">
              <a:extLst>
                <a:ext uri="{FF2B5EF4-FFF2-40B4-BE49-F238E27FC236}">
                  <a16:creationId xmlns:a16="http://schemas.microsoft.com/office/drawing/2014/main" id="{ACF037A7-CCBD-E0D1-8936-5F06560B3BC7}"/>
                </a:ext>
              </a:extLst>
            </p:cNvPr>
            <p:cNvSpPr>
              <a:spLocks/>
            </p:cNvSpPr>
            <p:nvPr/>
          </p:nvSpPr>
          <p:spPr>
            <a:xfrm>
              <a:off x="1407193" y="3478509"/>
              <a:ext cx="108000" cy="108000"/>
            </a:xfrm>
            <a:prstGeom prst="ellipse">
              <a:avLst/>
            </a:prstGeom>
            <a:solidFill>
              <a:srgbClr val="E2467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01493CC-170B-EC67-D3EF-B61B239B7A76}"/>
              </a:ext>
            </a:extLst>
          </p:cNvPr>
          <p:cNvSpPr txBox="1"/>
          <p:nvPr/>
        </p:nvSpPr>
        <p:spPr>
          <a:xfrm>
            <a:off x="9828741" y="1188465"/>
            <a:ext cx="1473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8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Microsoft Office PowerPoint</Application>
  <PresentationFormat>와이드스크린</PresentationFormat>
  <Paragraphs>58</Paragraphs>
  <Slides>16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0" baseType="lpstr">
      <vt:lpstr>맑은 고딕</vt:lpstr>
      <vt:lpstr>Arial</vt:lpstr>
      <vt:lpstr>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2023-11-23T23:55:58Z</dcterms:created>
  <dcterms:modified xsi:type="dcterms:W3CDTF">2024-05-14T04:48:24Z</dcterms:modified>
</cp:coreProperties>
</file>